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60" r:id="rId4"/>
    <p:sldId id="258" r:id="rId5"/>
    <p:sldId id="261" r:id="rId6"/>
    <p:sldId id="262" r:id="rId7"/>
    <p:sldId id="263" r:id="rId8"/>
    <p:sldId id="264" r:id="rId9"/>
    <p:sldId id="265" r:id="rId10"/>
    <p:sldId id="276" r:id="rId11"/>
    <p:sldId id="267" r:id="rId12"/>
    <p:sldId id="268" r:id="rId13"/>
    <p:sldId id="271" r:id="rId14"/>
    <p:sldId id="269" r:id="rId15"/>
    <p:sldId id="266" r:id="rId16"/>
    <p:sldId id="270" r:id="rId17"/>
    <p:sldId id="272" r:id="rId18"/>
    <p:sldId id="273" r:id="rId19"/>
    <p:sldId id="274" r:id="rId20"/>
    <p:sldId id="277" r:id="rId21"/>
    <p:sldId id="278" r:id="rId22"/>
    <p:sldId id="279" r:id="rId23"/>
    <p:sldId id="27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90" y="-123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E178DCC2-FDA8-40B7-B884-594B00C23D7E}" type="datetimeFigureOut">
              <a:rPr lang="en-US" smtClean="0"/>
              <a:pPr/>
              <a:t>9/21/2012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0B01B97-5CAD-441E-B1FD-5D19971695D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78DCC2-FDA8-40B7-B884-594B00C23D7E}" type="datetimeFigureOut">
              <a:rPr lang="en-US" smtClean="0"/>
              <a:pPr/>
              <a:t>9/21/2012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B01B97-5CAD-441E-B1FD-5D19971695D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78DCC2-FDA8-40B7-B884-594B00C23D7E}" type="datetimeFigureOut">
              <a:rPr lang="en-US" smtClean="0"/>
              <a:pPr/>
              <a:t>9/21/2012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B01B97-5CAD-441E-B1FD-5D19971695D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178DCC2-FDA8-40B7-B884-594B00C23D7E}" type="datetimeFigureOut">
              <a:rPr lang="en-US" smtClean="0"/>
              <a:pPr/>
              <a:t>9/21/2012</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0B01B97-5CAD-441E-B1FD-5D19971695D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E178DCC2-FDA8-40B7-B884-594B00C23D7E}" type="datetimeFigureOut">
              <a:rPr lang="en-US" smtClean="0"/>
              <a:pPr/>
              <a:t>9/21/2012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0B01B97-5CAD-441E-B1FD-5D19971695DF}"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E178DCC2-FDA8-40B7-B884-594B00C23D7E}" type="datetimeFigureOut">
              <a:rPr lang="en-US" smtClean="0"/>
              <a:pPr/>
              <a:t>9/21/2012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0B01B97-5CAD-441E-B1FD-5D19971695D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E178DCC2-FDA8-40B7-B884-594B00C23D7E}" type="datetimeFigureOut">
              <a:rPr lang="en-US" smtClean="0"/>
              <a:pPr/>
              <a:t>9/21/2012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0B01B97-5CAD-441E-B1FD-5D19971695DF}"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178DCC2-FDA8-40B7-B884-594B00C23D7E}" type="datetimeFigureOut">
              <a:rPr lang="en-US" smtClean="0"/>
              <a:pPr/>
              <a:t>9/21/2012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B01B97-5CAD-441E-B1FD-5D19971695D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78DCC2-FDA8-40B7-B884-594B00C23D7E}" type="datetimeFigureOut">
              <a:rPr lang="en-US" smtClean="0"/>
              <a:pPr/>
              <a:t>9/21/2012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B01B97-5CAD-441E-B1FD-5D19971695D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178DCC2-FDA8-40B7-B884-594B00C23D7E}" type="datetimeFigureOut">
              <a:rPr lang="en-US" smtClean="0"/>
              <a:pPr/>
              <a:t>9/21/2012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B01B97-5CAD-441E-B1FD-5D19971695D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E178DCC2-FDA8-40B7-B884-594B00C23D7E}" type="datetimeFigureOut">
              <a:rPr lang="en-US" smtClean="0"/>
              <a:pPr/>
              <a:t>9/21/2012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0B01B97-5CAD-441E-B1FD-5D19971695DF}"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178DCC2-FDA8-40B7-B884-594B00C23D7E}" type="datetimeFigureOut">
              <a:rPr lang="en-US" smtClean="0"/>
              <a:pPr/>
              <a:t>9/21/2012</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0B01B97-5CAD-441E-B1FD-5D19971695DF}"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African American Studies &amp; Research Center</a:t>
            </a:r>
            <a:endParaRPr lang="en-US" dirty="0"/>
          </a:p>
        </p:txBody>
      </p:sp>
      <p:sp>
        <p:nvSpPr>
          <p:cNvPr id="3" name="Subtitle 2"/>
          <p:cNvSpPr>
            <a:spLocks noGrp="1"/>
          </p:cNvSpPr>
          <p:nvPr>
            <p:ph type="subTitle" idx="1"/>
          </p:nvPr>
        </p:nvSpPr>
        <p:spPr/>
        <p:txBody>
          <a:bodyPr/>
          <a:lstStyle/>
          <a:p>
            <a:pPr algn="ctr"/>
            <a:r>
              <a:rPr lang="en-US" dirty="0" smtClean="0"/>
              <a:t>Launching Tomorrow’s Leaders</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advTm="5000"/>
    </mc:Choice>
    <mc:Fallback>
      <p:transition spd="slow" advTm="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2006 NCBS CONFERENCE</a:t>
            </a:r>
            <a:endParaRPr lang="en-US" dirty="0"/>
          </a:p>
        </p:txBody>
      </p:sp>
      <p:sp>
        <p:nvSpPr>
          <p:cNvPr id="4" name="Text Placeholder 3"/>
          <p:cNvSpPr>
            <a:spLocks noGrp="1"/>
          </p:cNvSpPr>
          <p:nvPr>
            <p:ph type="body" sz="half" idx="3"/>
          </p:nvPr>
        </p:nvSpPr>
        <p:spPr/>
        <p:txBody>
          <a:bodyPr/>
          <a:lstStyle/>
          <a:p>
            <a:pPr algn="ctr"/>
            <a:r>
              <a:rPr lang="en-US" dirty="0" err="1" smtClean="0"/>
              <a:t>Omari</a:t>
            </a:r>
            <a:r>
              <a:rPr lang="en-US" dirty="0" smtClean="0"/>
              <a:t> </a:t>
            </a:r>
            <a:r>
              <a:rPr lang="en-US" dirty="0" err="1" smtClean="0"/>
              <a:t>dyson</a:t>
            </a:r>
            <a:endParaRPr lang="en-US" dirty="0"/>
          </a:p>
        </p:txBody>
      </p:sp>
      <p:sp>
        <p:nvSpPr>
          <p:cNvPr id="6" name="Content Placeholder 5"/>
          <p:cNvSpPr>
            <a:spLocks noGrp="1"/>
          </p:cNvSpPr>
          <p:nvPr>
            <p:ph sz="quarter" idx="4"/>
          </p:nvPr>
        </p:nvSpPr>
        <p:spPr>
          <a:xfrm>
            <a:off x="3962400" y="1316037"/>
            <a:ext cx="4974866" cy="3941763"/>
          </a:xfrm>
        </p:spPr>
        <p:txBody>
          <a:bodyPr/>
          <a:lstStyle/>
          <a:p>
            <a:pPr lvl="0" algn="just"/>
            <a:r>
              <a:rPr lang="en-US" dirty="0" smtClean="0"/>
              <a:t>Dyson and Brooks co-presented their paper, “The Panthers of ‘Brotherly Love’: Examining the Black Panther Party in Context.”  The essay was later published in Judson Jeffries’ </a:t>
            </a:r>
            <a:r>
              <a:rPr lang="en-US" i="1" dirty="0" smtClean="0"/>
              <a:t>Comrades: A Local History of the Black Panther Party </a:t>
            </a:r>
            <a:r>
              <a:rPr lang="en-US" dirty="0" smtClean="0"/>
              <a:t>(Bloomington: IU Press, 2007). </a:t>
            </a:r>
          </a:p>
          <a:p>
            <a:endParaRPr lang="en-US" dirty="0"/>
          </a:p>
        </p:txBody>
      </p:sp>
      <p:pic>
        <p:nvPicPr>
          <p:cNvPr id="7" name="Picture 6" descr="omari.jpg"/>
          <p:cNvPicPr>
            <a:picLocks noChangeAspect="1"/>
          </p:cNvPicPr>
          <p:nvPr/>
        </p:nvPicPr>
        <p:blipFill>
          <a:blip r:embed="rId2" cstate="print"/>
          <a:stretch>
            <a:fillRect/>
          </a:stretch>
        </p:blipFill>
        <p:spPr>
          <a:xfrm>
            <a:off x="762000" y="838200"/>
            <a:ext cx="2641600" cy="45720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15000"/>
    </mc:Choice>
    <mc:Fallback>
      <p:transition spd="slow" advTm="1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Logo[1]"/>
          <p:cNvPicPr>
            <a:picLocks noChangeAspect="1" noChangeArrowheads="1"/>
          </p:cNvPicPr>
          <p:nvPr/>
        </p:nvPicPr>
        <p:blipFill>
          <a:blip r:embed="rId2" cstate="print">
            <a:grayscl/>
            <a:biLevel thresh="50000"/>
          </a:blip>
          <a:srcRect/>
          <a:stretch>
            <a:fillRect/>
          </a:stretch>
        </p:blipFill>
        <p:spPr bwMode="auto">
          <a:xfrm>
            <a:off x="685800" y="1600200"/>
            <a:ext cx="771071" cy="1047750"/>
          </a:xfrm>
          <a:prstGeom prst="rect">
            <a:avLst/>
          </a:prstGeom>
          <a:noFill/>
          <a:ln w="9525" algn="in">
            <a:noFill/>
            <a:miter lim="800000"/>
            <a:headEnd/>
            <a:tailEnd/>
          </a:ln>
          <a:effectLst/>
        </p:spPr>
      </p:pic>
      <p:sp>
        <p:nvSpPr>
          <p:cNvPr id="2" name="Title 1"/>
          <p:cNvSpPr>
            <a:spLocks noGrp="1"/>
          </p:cNvSpPr>
          <p:nvPr>
            <p:ph type="title"/>
          </p:nvPr>
        </p:nvSpPr>
        <p:spPr/>
        <p:txBody>
          <a:bodyPr/>
          <a:lstStyle/>
          <a:p>
            <a:pPr algn="ctr"/>
            <a:r>
              <a:rPr lang="en-US" dirty="0" smtClean="0"/>
              <a:t>2007 NCBS CONFERENCE</a:t>
            </a:r>
            <a:endParaRPr lang="en-US" dirty="0"/>
          </a:p>
        </p:txBody>
      </p:sp>
      <p:sp>
        <p:nvSpPr>
          <p:cNvPr id="4" name="Text Placeholder 3"/>
          <p:cNvSpPr>
            <a:spLocks noGrp="1"/>
          </p:cNvSpPr>
          <p:nvPr>
            <p:ph type="body" sz="half" idx="3"/>
          </p:nvPr>
        </p:nvSpPr>
        <p:spPr/>
        <p:txBody>
          <a:bodyPr/>
          <a:lstStyle/>
          <a:p>
            <a:r>
              <a:rPr lang="en-US" dirty="0" err="1" smtClean="0"/>
              <a:t>LaNese</a:t>
            </a:r>
            <a:r>
              <a:rPr lang="en-US" dirty="0" smtClean="0"/>
              <a:t>, Elise, Dr. Patton &amp; Brittany</a:t>
            </a:r>
            <a:endParaRPr lang="en-US" dirty="0"/>
          </a:p>
        </p:txBody>
      </p:sp>
      <p:sp>
        <p:nvSpPr>
          <p:cNvPr id="5" name="Content Placeholder 4"/>
          <p:cNvSpPr>
            <a:spLocks noGrp="1"/>
          </p:cNvSpPr>
          <p:nvPr>
            <p:ph sz="quarter" idx="2"/>
          </p:nvPr>
        </p:nvSpPr>
        <p:spPr>
          <a:xfrm>
            <a:off x="381000" y="1752600"/>
            <a:ext cx="4138156" cy="3560763"/>
          </a:xfrm>
        </p:spPr>
        <p:txBody>
          <a:bodyPr>
            <a:normAutofit lnSpcReduction="10000"/>
          </a:bodyPr>
          <a:lstStyle/>
          <a:p>
            <a:pPr algn="just"/>
            <a:r>
              <a:rPr lang="en-US" dirty="0" smtClean="0"/>
              <a:t>          AASRC sponsored a 	  group of students to 	  present at the annual NCBS Conference.  African American Studies major, </a:t>
            </a:r>
            <a:r>
              <a:rPr lang="en-US" dirty="0" err="1" smtClean="0"/>
              <a:t>LaNese</a:t>
            </a:r>
            <a:r>
              <a:rPr lang="en-US" dirty="0" smtClean="0"/>
              <a:t> Chandler organized the undergraduate panel and teaching assistant, Kevin Brooks delivered an individual presentation.</a:t>
            </a:r>
            <a:endParaRPr lang="en-US" dirty="0"/>
          </a:p>
        </p:txBody>
      </p:sp>
      <p:pic>
        <p:nvPicPr>
          <p:cNvPr id="7170" name="Picture 2"/>
          <p:cNvPicPr>
            <a:picLocks noGrp="1" noChangeAspect="1" noChangeArrowheads="1"/>
          </p:cNvPicPr>
          <p:nvPr>
            <p:ph sz="quarter" idx="4"/>
          </p:nvPr>
        </p:nvPicPr>
        <p:blipFill>
          <a:blip r:embed="rId3" cstate="print"/>
          <a:srcRect/>
          <a:stretch>
            <a:fillRect/>
          </a:stretch>
        </p:blipFill>
        <p:spPr bwMode="auto">
          <a:xfrm>
            <a:off x="4659312" y="1686719"/>
            <a:ext cx="4267200" cy="32004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2000" advTm="12000"/>
    </mc:Choice>
    <mc:Fallback>
      <p:transition spd="slow" advTm="12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2007 NCBS conference</a:t>
            </a:r>
            <a:endParaRPr lang="en-US" dirty="0"/>
          </a:p>
        </p:txBody>
      </p:sp>
      <p:sp>
        <p:nvSpPr>
          <p:cNvPr id="3" name="Text Placeholder 2"/>
          <p:cNvSpPr>
            <a:spLocks noGrp="1"/>
          </p:cNvSpPr>
          <p:nvPr>
            <p:ph type="body" idx="1"/>
          </p:nvPr>
        </p:nvSpPr>
        <p:spPr/>
        <p:txBody>
          <a:bodyPr/>
          <a:lstStyle/>
          <a:p>
            <a:pPr algn="ctr"/>
            <a:r>
              <a:rPr lang="en-US" dirty="0" smtClean="0"/>
              <a:t>Brittany </a:t>
            </a:r>
            <a:r>
              <a:rPr lang="en-US" dirty="0" err="1" smtClean="0"/>
              <a:t>hoskin</a:t>
            </a:r>
            <a:endParaRPr lang="en-US" dirty="0"/>
          </a:p>
        </p:txBody>
      </p:sp>
      <p:sp>
        <p:nvSpPr>
          <p:cNvPr id="5" name="Content Placeholder 4"/>
          <p:cNvSpPr>
            <a:spLocks noGrp="1"/>
          </p:cNvSpPr>
          <p:nvPr>
            <p:ph sz="quarter" idx="2"/>
          </p:nvPr>
        </p:nvSpPr>
        <p:spPr/>
        <p:txBody>
          <a:bodyPr>
            <a:normAutofit fontScale="92500"/>
          </a:bodyPr>
          <a:lstStyle/>
          <a:p>
            <a:pPr algn="just"/>
            <a:r>
              <a:rPr lang="en-US" dirty="0" smtClean="0"/>
              <a:t>“As an African American Studies major, I believe that I have a deeper understanding and a heightened sense of awareness of issues regarding the Black community; but until I attended the NCBS conference I did not appreciate how far my knowledge could take me.”</a:t>
            </a:r>
            <a:endParaRPr lang="en-US" dirty="0"/>
          </a:p>
        </p:txBody>
      </p:sp>
      <p:pic>
        <p:nvPicPr>
          <p:cNvPr id="10242" name="Picture 2"/>
          <p:cNvPicPr>
            <a:picLocks noGrp="1" noChangeAspect="1" noChangeArrowheads="1"/>
          </p:cNvPicPr>
          <p:nvPr>
            <p:ph sz="quarter" idx="4"/>
          </p:nvPr>
        </p:nvPicPr>
        <p:blipFill>
          <a:blip r:embed="rId2" cstate="print"/>
          <a:srcRect/>
          <a:stretch>
            <a:fillRect/>
          </a:stretch>
        </p:blipFill>
        <p:spPr bwMode="auto">
          <a:xfrm>
            <a:off x="4648200" y="1678384"/>
            <a:ext cx="4289425" cy="3217069"/>
          </a:xfrm>
          <a:prstGeom prst="rect">
            <a:avLst/>
          </a:prstGeom>
          <a:noFill/>
          <a:ln w="9525">
            <a:noFill/>
            <a:miter lim="800000"/>
            <a:headEnd/>
            <a:tailEnd/>
          </a:ln>
          <a:effectLst/>
        </p:spPr>
      </p:pic>
      <p:sp>
        <p:nvSpPr>
          <p:cNvPr id="4" name="TextBox 3"/>
          <p:cNvSpPr txBox="1"/>
          <p:nvPr/>
        </p:nvSpPr>
        <p:spPr>
          <a:xfrm>
            <a:off x="2667000" y="4948535"/>
            <a:ext cx="6400800" cy="646331"/>
          </a:xfrm>
          <a:prstGeom prst="rect">
            <a:avLst/>
          </a:prstGeom>
          <a:noFill/>
          <a:ln w="19050">
            <a:solidFill>
              <a:schemeClr val="tx1"/>
            </a:solidFill>
          </a:ln>
        </p:spPr>
        <p:txBody>
          <a:bodyPr wrap="square" rtlCol="0">
            <a:spAutoFit/>
          </a:bodyPr>
          <a:lstStyle/>
          <a:p>
            <a:pPr algn="just"/>
            <a:r>
              <a:rPr lang="en-US" dirty="0" smtClean="0"/>
              <a:t>Brittany recently earned her M.S. in Developmental Education in 2012 and is now pursuing an </a:t>
            </a:r>
            <a:r>
              <a:rPr lang="en-US" dirty="0" err="1" smtClean="0"/>
              <a:t>Ed.D</a:t>
            </a:r>
            <a:r>
              <a:rPr lang="en-US" dirty="0" smtClean="0"/>
              <a:t>. in Developmental Education.</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advTm="15000"/>
    </mc:Choice>
    <mc:Fallback>
      <p:transition spd="slow" advTm="15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2007 </a:t>
            </a:r>
            <a:r>
              <a:rPr lang="en-US" dirty="0" err="1" smtClean="0"/>
              <a:t>ncbs</a:t>
            </a:r>
            <a:r>
              <a:rPr lang="en-US" dirty="0" smtClean="0"/>
              <a:t> conference</a:t>
            </a:r>
            <a:endParaRPr lang="en-US" dirty="0"/>
          </a:p>
        </p:txBody>
      </p:sp>
      <p:sp>
        <p:nvSpPr>
          <p:cNvPr id="4" name="Text Placeholder 3"/>
          <p:cNvSpPr>
            <a:spLocks noGrp="1"/>
          </p:cNvSpPr>
          <p:nvPr>
            <p:ph type="body" sz="half" idx="3"/>
          </p:nvPr>
        </p:nvSpPr>
        <p:spPr/>
        <p:txBody>
          <a:bodyPr/>
          <a:lstStyle/>
          <a:p>
            <a:pPr algn="ctr"/>
            <a:r>
              <a:rPr lang="en-US" dirty="0" err="1" smtClean="0"/>
              <a:t>Lanese</a:t>
            </a:r>
            <a:r>
              <a:rPr lang="en-US" dirty="0" smtClean="0"/>
              <a:t> chandler</a:t>
            </a:r>
            <a:endParaRPr lang="en-US" dirty="0"/>
          </a:p>
        </p:txBody>
      </p:sp>
      <p:sp>
        <p:nvSpPr>
          <p:cNvPr id="6" name="Content Placeholder 5"/>
          <p:cNvSpPr>
            <a:spLocks noGrp="1"/>
          </p:cNvSpPr>
          <p:nvPr>
            <p:ph sz="quarter" idx="4"/>
          </p:nvPr>
        </p:nvSpPr>
        <p:spPr/>
        <p:txBody>
          <a:bodyPr>
            <a:normAutofit fontScale="70000" lnSpcReduction="20000"/>
          </a:bodyPr>
          <a:lstStyle/>
          <a:p>
            <a:pPr algn="just"/>
            <a:r>
              <a:rPr lang="en-US" sz="2600" dirty="0" smtClean="0"/>
              <a:t>“The NCBS Conference was an invaluable experience because it gave me a chance to meet with other intellectually talented undergraduates and graduate students as well as having the opportunity to meet and interact with some of the leading researchers and professors in the field of African American and Africana Studies.  If any students are thinking about going to graduate school for any of the social sciences and they are taking any African American Studies courses at Purdue, attending or presenting at the NCBS Conference is a great experience to have.”</a:t>
            </a:r>
          </a:p>
          <a:p>
            <a:endParaRPr lang="en-US" dirty="0"/>
          </a:p>
        </p:txBody>
      </p:sp>
      <p:pic>
        <p:nvPicPr>
          <p:cNvPr id="9218" name="Picture 2"/>
          <p:cNvPicPr>
            <a:picLocks noGrp="1" noChangeAspect="1" noChangeArrowheads="1"/>
          </p:cNvPicPr>
          <p:nvPr>
            <p:ph sz="quarter" idx="2"/>
          </p:nvPr>
        </p:nvPicPr>
        <p:blipFill>
          <a:blip r:embed="rId2" cstate="print"/>
          <a:srcRect/>
          <a:stretch>
            <a:fillRect/>
          </a:stretch>
        </p:blipFill>
        <p:spPr bwMode="auto">
          <a:xfrm>
            <a:off x="280988" y="1677789"/>
            <a:ext cx="4291012" cy="3218259"/>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2000" advTm="15000"/>
    </mc:Choice>
    <mc:Fallback>
      <p:transition spd="slow" advTm="1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2007 </a:t>
            </a:r>
            <a:r>
              <a:rPr lang="en-US" dirty="0" err="1" smtClean="0"/>
              <a:t>ncbs</a:t>
            </a:r>
            <a:r>
              <a:rPr lang="en-US" dirty="0" smtClean="0"/>
              <a:t> conference</a:t>
            </a:r>
            <a:endParaRPr lang="en-US" dirty="0"/>
          </a:p>
        </p:txBody>
      </p:sp>
      <p:sp>
        <p:nvSpPr>
          <p:cNvPr id="8" name="Content Placeholder 7"/>
          <p:cNvSpPr>
            <a:spLocks noGrp="1"/>
          </p:cNvSpPr>
          <p:nvPr>
            <p:ph idx="1"/>
          </p:nvPr>
        </p:nvSpPr>
        <p:spPr/>
        <p:txBody>
          <a:bodyPr>
            <a:normAutofit/>
          </a:bodyPr>
          <a:lstStyle/>
          <a:p>
            <a:r>
              <a:rPr lang="en-US" sz="2800" dirty="0" smtClean="0"/>
              <a:t>“Black is Beautiful” –Brittany Hoskin</a:t>
            </a:r>
          </a:p>
          <a:p>
            <a:r>
              <a:rPr lang="en-US" sz="2800" dirty="0" smtClean="0"/>
              <a:t>“You </a:t>
            </a:r>
            <a:r>
              <a:rPr lang="en-US" sz="2800" dirty="0" err="1" smtClean="0"/>
              <a:t>Ain’t</a:t>
            </a:r>
            <a:r>
              <a:rPr lang="en-US" sz="2800" dirty="0" smtClean="0"/>
              <a:t> that Light: Skin Color as a Status Symbol in the African American Community” </a:t>
            </a:r>
            <a:br>
              <a:rPr lang="en-US" sz="2800" dirty="0" smtClean="0"/>
            </a:br>
            <a:r>
              <a:rPr lang="en-US" sz="2800" dirty="0" smtClean="0"/>
              <a:t>–Elise Bates</a:t>
            </a:r>
          </a:p>
          <a:p>
            <a:r>
              <a:rPr lang="en-US" sz="2800" dirty="0" smtClean="0"/>
              <a:t>“Check </a:t>
            </a:r>
            <a:r>
              <a:rPr lang="en-US" sz="2800" dirty="0" err="1" smtClean="0"/>
              <a:t>Ya</a:t>
            </a:r>
            <a:r>
              <a:rPr lang="en-US" sz="2800" dirty="0" smtClean="0"/>
              <a:t> Self Before You </a:t>
            </a:r>
            <a:r>
              <a:rPr lang="en-US" sz="2800" dirty="0" err="1" smtClean="0"/>
              <a:t>Reck</a:t>
            </a:r>
            <a:r>
              <a:rPr lang="en-US" sz="2800" dirty="0" smtClean="0"/>
              <a:t> </a:t>
            </a:r>
            <a:r>
              <a:rPr lang="en-US" sz="2800" dirty="0" err="1" smtClean="0"/>
              <a:t>Ya</a:t>
            </a:r>
            <a:r>
              <a:rPr lang="en-US" sz="2800" dirty="0" smtClean="0"/>
              <a:t>’ Self: Identifying Levels of Black Cultural Awareness” –</a:t>
            </a:r>
            <a:r>
              <a:rPr lang="en-US" sz="2800" dirty="0" err="1" smtClean="0"/>
              <a:t>LaNese</a:t>
            </a:r>
            <a:r>
              <a:rPr lang="en-US" sz="2800" dirty="0" smtClean="0"/>
              <a:t> Chandler </a:t>
            </a:r>
          </a:p>
        </p:txBody>
      </p:sp>
      <p:pic>
        <p:nvPicPr>
          <p:cNvPr id="8195" name="Picture 3"/>
          <p:cNvPicPr>
            <a:picLocks noChangeAspect="1" noChangeArrowheads="1"/>
          </p:cNvPicPr>
          <p:nvPr/>
        </p:nvPicPr>
        <p:blipFill>
          <a:blip r:embed="rId2" cstate="print"/>
          <a:srcRect/>
          <a:stretch>
            <a:fillRect/>
          </a:stretch>
        </p:blipFill>
        <p:spPr bwMode="auto">
          <a:xfrm>
            <a:off x="5715000" y="4495800"/>
            <a:ext cx="2819400" cy="211455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2000" advTm="12000"/>
    </mc:Choice>
    <mc:Fallback>
      <p:transition spd="slow" advTm="12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2007 NCBS CONFERENCE</a:t>
            </a:r>
            <a:endParaRPr lang="en-US" dirty="0"/>
          </a:p>
        </p:txBody>
      </p:sp>
      <p:sp>
        <p:nvSpPr>
          <p:cNvPr id="3" name="Text Placeholder 2"/>
          <p:cNvSpPr>
            <a:spLocks noGrp="1"/>
          </p:cNvSpPr>
          <p:nvPr>
            <p:ph type="body" idx="1"/>
          </p:nvPr>
        </p:nvSpPr>
        <p:spPr>
          <a:xfrm>
            <a:off x="281444" y="666750"/>
            <a:ext cx="8710156" cy="639762"/>
          </a:xfrm>
        </p:spPr>
        <p:txBody>
          <a:bodyPr>
            <a:normAutofit lnSpcReduction="10000"/>
          </a:bodyPr>
          <a:lstStyle/>
          <a:p>
            <a:pPr algn="ctr"/>
            <a:r>
              <a:rPr lang="en-US" dirty="0" smtClean="0"/>
              <a:t>“</a:t>
            </a:r>
            <a:r>
              <a:rPr lang="en-US" dirty="0" err="1" smtClean="0"/>
              <a:t>african-american</a:t>
            </a:r>
            <a:r>
              <a:rPr lang="en-US" dirty="0" smtClean="0"/>
              <a:t> identity in curriculum studies: the presence of absence as theory and practice in pedagogical discourse”</a:t>
            </a:r>
            <a:endParaRPr lang="en-US" dirty="0"/>
          </a:p>
        </p:txBody>
      </p:sp>
      <p:sp>
        <p:nvSpPr>
          <p:cNvPr id="5" name="Content Placeholder 4"/>
          <p:cNvSpPr>
            <a:spLocks noGrp="1"/>
          </p:cNvSpPr>
          <p:nvPr>
            <p:ph sz="quarter" idx="2"/>
          </p:nvPr>
        </p:nvSpPr>
        <p:spPr>
          <a:xfrm>
            <a:off x="152400" y="1524000"/>
            <a:ext cx="4724400" cy="3941763"/>
          </a:xfrm>
        </p:spPr>
        <p:txBody>
          <a:bodyPr>
            <a:normAutofit fontScale="92500"/>
          </a:bodyPr>
          <a:lstStyle/>
          <a:p>
            <a:pPr algn="just"/>
            <a:r>
              <a:rPr lang="en-US" dirty="0" smtClean="0"/>
              <a:t>“This experience will help to prepare me for a career as an academician, researcher, educator, and community activist.  The NCBS conference is a wonderful opportunity to engage in dialogue where we can share and exchange ideas to enhance our understanding and awareness of the African and African American experiences.” –Kevin L. Brooks</a:t>
            </a:r>
            <a:endParaRPr lang="en-US" dirty="0"/>
          </a:p>
        </p:txBody>
      </p:sp>
      <p:pic>
        <p:nvPicPr>
          <p:cNvPr id="6146" name="Picture 2"/>
          <p:cNvPicPr>
            <a:picLocks noGrp="1" noChangeAspect="1" noChangeArrowheads="1"/>
          </p:cNvPicPr>
          <p:nvPr>
            <p:ph sz="quarter" idx="4"/>
          </p:nvPr>
        </p:nvPicPr>
        <p:blipFill>
          <a:blip r:embed="rId2" cstate="print"/>
          <a:srcRect/>
          <a:stretch>
            <a:fillRect/>
          </a:stretch>
        </p:blipFill>
        <p:spPr bwMode="auto">
          <a:xfrm>
            <a:off x="5105400" y="1828800"/>
            <a:ext cx="3790950" cy="2943225"/>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2000" advTm="15000"/>
    </mc:Choice>
    <mc:Fallback>
      <p:transition spd="slow" advTm="1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0" y="4953000"/>
            <a:ext cx="5867400" cy="522288"/>
          </a:xfrm>
        </p:spPr>
        <p:txBody>
          <a:bodyPr/>
          <a:lstStyle/>
          <a:p>
            <a:pPr algn="ctr"/>
            <a:r>
              <a:rPr lang="en-US" dirty="0" smtClean="0"/>
              <a:t>2008 NCBS Conference</a:t>
            </a:r>
            <a:endParaRPr lang="en-US" dirty="0"/>
          </a:p>
        </p:txBody>
      </p:sp>
      <p:sp>
        <p:nvSpPr>
          <p:cNvPr id="9" name="Text Placeholder 8"/>
          <p:cNvSpPr>
            <a:spLocks noGrp="1"/>
          </p:cNvSpPr>
          <p:nvPr>
            <p:ph type="body" sz="half" idx="2"/>
          </p:nvPr>
        </p:nvSpPr>
        <p:spPr>
          <a:xfrm>
            <a:off x="1676400" y="5486400"/>
            <a:ext cx="5867400" cy="768350"/>
          </a:xfrm>
        </p:spPr>
        <p:txBody>
          <a:bodyPr/>
          <a:lstStyle/>
          <a:p>
            <a:pPr algn="just"/>
            <a:r>
              <a:rPr lang="en-US" dirty="0" smtClean="0"/>
              <a:t>Jamal </a:t>
            </a:r>
            <a:r>
              <a:rPr lang="en-US" dirty="0" err="1" smtClean="0"/>
              <a:t>Ratchford</a:t>
            </a:r>
            <a:r>
              <a:rPr lang="en-US" dirty="0" smtClean="0"/>
              <a:t> won first place in the graduate essay contest.  This was Jamal’s second award—he won the undergraduate competition in 2004.</a:t>
            </a:r>
            <a:endParaRPr lang="en-US" dirty="0"/>
          </a:p>
        </p:txBody>
      </p:sp>
      <p:pic>
        <p:nvPicPr>
          <p:cNvPr id="1026" name="Picture 2"/>
          <p:cNvPicPr>
            <a:picLocks noGrp="1" noChangeAspect="1" noChangeArrowheads="1"/>
          </p:cNvPicPr>
          <p:nvPr>
            <p:ph type="pic" idx="1"/>
          </p:nvPr>
        </p:nvPicPr>
        <p:blipFill>
          <a:blip r:embed="rId2" cstate="print"/>
          <a:srcRect t="1515" b="1515"/>
          <a:stretch>
            <a:fillRect/>
          </a:stretch>
        </p:blipFill>
        <p:spPr bwMode="auto">
          <a:xfrm>
            <a:off x="2286000" y="609600"/>
            <a:ext cx="5029200" cy="36576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2000" advTm="10000"/>
    </mc:Choice>
    <mc:Fallback>
      <p:transition spd="slow" advTm="10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US" dirty="0" smtClean="0"/>
              <a:t>2009 NCBS Conference</a:t>
            </a:r>
            <a:endParaRPr lang="en-US" dirty="0"/>
          </a:p>
        </p:txBody>
      </p:sp>
      <p:sp>
        <p:nvSpPr>
          <p:cNvPr id="11" name="Text Placeholder 10"/>
          <p:cNvSpPr>
            <a:spLocks noGrp="1"/>
          </p:cNvSpPr>
          <p:nvPr>
            <p:ph type="body" idx="1"/>
          </p:nvPr>
        </p:nvSpPr>
        <p:spPr>
          <a:xfrm>
            <a:off x="281444" y="666750"/>
            <a:ext cx="8710156" cy="639762"/>
          </a:xfrm>
        </p:spPr>
        <p:txBody>
          <a:bodyPr/>
          <a:lstStyle/>
          <a:p>
            <a:pPr algn="ctr"/>
            <a:r>
              <a:rPr lang="en-US" dirty="0" smtClean="0"/>
              <a:t>“</a:t>
            </a:r>
            <a:r>
              <a:rPr lang="en-US" dirty="0" err="1" smtClean="0"/>
              <a:t>Gotta</a:t>
            </a:r>
            <a:r>
              <a:rPr lang="en-US" dirty="0" smtClean="0"/>
              <a:t> Get Freedom!: The Revolutionary and </a:t>
            </a:r>
            <a:r>
              <a:rPr lang="en-US" dirty="0" err="1" smtClean="0"/>
              <a:t>liberatory</a:t>
            </a:r>
            <a:r>
              <a:rPr lang="en-US" dirty="0" smtClean="0"/>
              <a:t> politics of hip hop”</a:t>
            </a:r>
            <a:endParaRPr lang="en-US" dirty="0"/>
          </a:p>
        </p:txBody>
      </p:sp>
      <p:sp>
        <p:nvSpPr>
          <p:cNvPr id="12" name="Content Placeholder 11"/>
          <p:cNvSpPr>
            <a:spLocks noGrp="1"/>
          </p:cNvSpPr>
          <p:nvPr>
            <p:ph sz="quarter" idx="2"/>
          </p:nvPr>
        </p:nvSpPr>
        <p:spPr/>
        <p:txBody>
          <a:bodyPr/>
          <a:lstStyle/>
          <a:p>
            <a:r>
              <a:rPr lang="en-US" dirty="0" smtClean="0"/>
              <a:t>Arthur, Gil, Nick, &amp; Kevin</a:t>
            </a:r>
            <a:endParaRPr lang="en-US" dirty="0"/>
          </a:p>
        </p:txBody>
      </p:sp>
      <p:sp>
        <p:nvSpPr>
          <p:cNvPr id="14" name="Content Placeholder 13"/>
          <p:cNvSpPr>
            <a:spLocks noGrp="1"/>
          </p:cNvSpPr>
          <p:nvPr>
            <p:ph sz="quarter" idx="4"/>
          </p:nvPr>
        </p:nvSpPr>
        <p:spPr/>
        <p:txBody>
          <a:bodyPr>
            <a:normAutofit fontScale="85000" lnSpcReduction="10000"/>
          </a:bodyPr>
          <a:lstStyle/>
          <a:p>
            <a:pPr algn="just"/>
            <a:r>
              <a:rPr lang="en-US" dirty="0" smtClean="0"/>
              <a:t>“My recent attendance at the National Council for Black Studies 33</a:t>
            </a:r>
            <a:r>
              <a:rPr lang="en-US" baseline="30000" dirty="0" smtClean="0"/>
              <a:t>rd</a:t>
            </a:r>
            <a:r>
              <a:rPr lang="en-US" dirty="0" smtClean="0"/>
              <a:t> Annual Conference in Atlanta, Georgia was an amazing and eye opening extra-curricular activity that enhanced and deepened my understanding of all that I have learned in Africana studies thus far.  I was enthused by putting into practice what I have learned in the classroom through discussions with other scholars in attendance and through hearing their presentations.” –Major, Nick Krebs</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381000" y="2209800"/>
            <a:ext cx="4014788" cy="259715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2000" advTm="15000"/>
    </mc:Choice>
    <mc:Fallback>
      <p:transition spd="slow" advTm="1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2009 </a:t>
            </a:r>
            <a:r>
              <a:rPr lang="en-US" dirty="0" err="1" smtClean="0"/>
              <a:t>ncbs</a:t>
            </a:r>
            <a:r>
              <a:rPr lang="en-US" dirty="0" smtClean="0"/>
              <a:t> conference</a:t>
            </a:r>
            <a:endParaRPr lang="en-US" dirty="0"/>
          </a:p>
        </p:txBody>
      </p:sp>
      <p:sp>
        <p:nvSpPr>
          <p:cNvPr id="9" name="Text Placeholder 8"/>
          <p:cNvSpPr>
            <a:spLocks noGrp="1"/>
          </p:cNvSpPr>
          <p:nvPr>
            <p:ph type="body" sz="half" idx="2"/>
          </p:nvPr>
        </p:nvSpPr>
        <p:spPr/>
        <p:txBody>
          <a:bodyPr>
            <a:noAutofit/>
          </a:bodyPr>
          <a:lstStyle/>
          <a:p>
            <a:pPr algn="just"/>
            <a:r>
              <a:rPr lang="en-US" dirty="0" smtClean="0"/>
              <a:t>Jamal and Kevin have both benefitted from the networking aspect of the conference.  This was Kevin’s fifth conference and his first as a </a:t>
            </a:r>
            <a:r>
              <a:rPr lang="en-US" dirty="0" err="1" smtClean="0"/>
              <a:t>Keto</a:t>
            </a:r>
            <a:r>
              <a:rPr lang="en-US" dirty="0" smtClean="0"/>
              <a:t> Fellow and student member of the NCBS Board of Directors.  That summer, they were both selected to participate in the inaugural NCBS Summer Institute.</a:t>
            </a:r>
            <a:endParaRPr lang="en-US" dirty="0"/>
          </a:p>
        </p:txBody>
      </p:sp>
      <p:pic>
        <p:nvPicPr>
          <p:cNvPr id="2050" name="Picture 2"/>
          <p:cNvPicPr>
            <a:picLocks noGrp="1" noChangeAspect="1" noChangeArrowheads="1"/>
          </p:cNvPicPr>
          <p:nvPr>
            <p:ph type="pic" idx="1"/>
          </p:nvPr>
        </p:nvPicPr>
        <p:blipFill>
          <a:blip r:embed="rId2" cstate="print"/>
          <a:srcRect t="3775" b="3775"/>
          <a:stretch>
            <a:fillRect/>
          </a:stretch>
        </p:blipFill>
        <p:spPr bwMode="auto">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2000" advTm="12000"/>
    </mc:Choice>
    <mc:Fallback>
      <p:transition spd="slow" advTm="12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0" y="0"/>
            <a:ext cx="4320540" cy="3245206"/>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cstate="print"/>
          <a:srcRect/>
          <a:stretch>
            <a:fillRect/>
          </a:stretch>
        </p:blipFill>
        <p:spPr bwMode="auto">
          <a:xfrm>
            <a:off x="3657600" y="2743200"/>
            <a:ext cx="5486400" cy="4114800"/>
          </a:xfrm>
          <a:prstGeom prst="rect">
            <a:avLst/>
          </a:prstGeom>
          <a:noFill/>
          <a:ln w="9525">
            <a:noFill/>
            <a:miter lim="800000"/>
            <a:headEnd/>
            <a:tailEnd/>
          </a:ln>
          <a:effectLst/>
        </p:spPr>
      </p:pic>
      <p:sp>
        <p:nvSpPr>
          <p:cNvPr id="8" name="TextBox 7"/>
          <p:cNvSpPr txBox="1"/>
          <p:nvPr/>
        </p:nvSpPr>
        <p:spPr>
          <a:xfrm>
            <a:off x="5181600" y="838200"/>
            <a:ext cx="3505200" cy="923330"/>
          </a:xfrm>
          <a:prstGeom prst="rect">
            <a:avLst/>
          </a:prstGeom>
          <a:noFill/>
        </p:spPr>
        <p:txBody>
          <a:bodyPr wrap="square" rtlCol="0">
            <a:spAutoFit/>
          </a:bodyPr>
          <a:lstStyle/>
          <a:p>
            <a:pPr algn="just"/>
            <a:r>
              <a:rPr lang="en-US" dirty="0" smtClean="0"/>
              <a:t>Dr. Patton presented with two of her doctoral students, Heidi Lewis and </a:t>
            </a:r>
            <a:r>
              <a:rPr lang="en-US" dirty="0" err="1" smtClean="0"/>
              <a:t>Tosha</a:t>
            </a:r>
            <a:r>
              <a:rPr lang="en-US" dirty="0" smtClean="0"/>
              <a:t> Sampson-</a:t>
            </a:r>
            <a:r>
              <a:rPr lang="en-US" dirty="0" err="1" smtClean="0"/>
              <a:t>Choma</a:t>
            </a:r>
            <a:r>
              <a:rPr lang="en-US" dirty="0" smtClean="0"/>
              <a:t>.</a:t>
            </a:r>
            <a:endParaRPr lang="en-US" dirty="0"/>
          </a:p>
        </p:txBody>
      </p:sp>
      <p:sp>
        <p:nvSpPr>
          <p:cNvPr id="9" name="TextBox 8"/>
          <p:cNvSpPr txBox="1"/>
          <p:nvPr/>
        </p:nvSpPr>
        <p:spPr>
          <a:xfrm>
            <a:off x="457200" y="4572000"/>
            <a:ext cx="2971800" cy="1200329"/>
          </a:xfrm>
          <a:prstGeom prst="rect">
            <a:avLst/>
          </a:prstGeom>
          <a:noFill/>
        </p:spPr>
        <p:txBody>
          <a:bodyPr wrap="square" rtlCol="0">
            <a:spAutoFit/>
          </a:bodyPr>
          <a:lstStyle/>
          <a:p>
            <a:pPr algn="just"/>
            <a:r>
              <a:rPr lang="en-US" dirty="0" smtClean="0"/>
              <a:t>The 2009 NCBS conference had several Purdue faculty, students, staff, and alums in attendance. </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advTm="12000"/>
    </mc:Choice>
    <mc:Fallback>
      <p:transition spd="slow" advTm="12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ncbs border.jpg"/>
          <p:cNvPicPr>
            <a:picLocks noGrp="1" noChangeAspect="1"/>
          </p:cNvPicPr>
          <p:nvPr>
            <p:ph type="pic" idx="1"/>
          </p:nvPr>
        </p:nvPicPr>
        <p:blipFill>
          <a:blip r:embed="rId2" cstate="print"/>
          <a:stretch>
            <a:fillRect/>
          </a:stretch>
        </p:blipFill>
        <p:spPr>
          <a:xfrm>
            <a:off x="990600" y="1219200"/>
            <a:ext cx="7143750" cy="1143000"/>
          </a:xfrm>
          <a:prstGeom prst="rect">
            <a:avLst/>
          </a:prstGeom>
          <a:noFill/>
          <a:ln>
            <a:noFill/>
          </a:ln>
        </p:spPr>
      </p:pic>
      <p:sp>
        <p:nvSpPr>
          <p:cNvPr id="3" name="Title 2"/>
          <p:cNvSpPr>
            <a:spLocks noGrp="1"/>
          </p:cNvSpPr>
          <p:nvPr>
            <p:ph type="title"/>
          </p:nvPr>
        </p:nvSpPr>
        <p:spPr>
          <a:xfrm>
            <a:off x="1600200" y="5029200"/>
            <a:ext cx="5867400" cy="522288"/>
          </a:xfrm>
        </p:spPr>
        <p:txBody>
          <a:bodyPr/>
          <a:lstStyle/>
          <a:p>
            <a:pPr algn="ctr"/>
            <a:r>
              <a:rPr lang="en-US" dirty="0" smtClean="0"/>
              <a:t>Launching tomorrow’s leaders</a:t>
            </a:r>
            <a:endParaRPr lang="en-US" dirty="0"/>
          </a:p>
        </p:txBody>
      </p:sp>
      <p:sp>
        <p:nvSpPr>
          <p:cNvPr id="4" name="Text Placeholder 3"/>
          <p:cNvSpPr>
            <a:spLocks noGrp="1"/>
          </p:cNvSpPr>
          <p:nvPr>
            <p:ph type="body" sz="half" idx="2"/>
          </p:nvPr>
        </p:nvSpPr>
        <p:spPr>
          <a:xfrm>
            <a:off x="1524000" y="5486400"/>
            <a:ext cx="5867400" cy="768350"/>
          </a:xfrm>
        </p:spPr>
        <p:txBody>
          <a:bodyPr/>
          <a:lstStyle/>
          <a:p>
            <a:pPr algn="ctr"/>
            <a:r>
              <a:rPr lang="en-US" dirty="0" smtClean="0"/>
              <a:t>AASRC regularly sponsors undergraduate and graduate student participation in the National Council for Black Studies Annual Conference.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advTm="5000"/>
    </mc:Choice>
    <mc:Fallback>
      <p:transition spd="slow" advTm="5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Post KATRINA RECOVERY PROJECT, 2010</a:t>
            </a:r>
            <a:endParaRPr lang="en-US" dirty="0"/>
          </a:p>
        </p:txBody>
      </p:sp>
      <p:sp>
        <p:nvSpPr>
          <p:cNvPr id="6" name="Content Placeholder 5"/>
          <p:cNvSpPr>
            <a:spLocks noGrp="1"/>
          </p:cNvSpPr>
          <p:nvPr>
            <p:ph idx="1"/>
          </p:nvPr>
        </p:nvSpPr>
        <p:spPr>
          <a:xfrm>
            <a:off x="304800" y="1554162"/>
            <a:ext cx="6196013" cy="4732338"/>
          </a:xfrm>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1524000"/>
            <a:ext cx="6348413" cy="4762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6879772" y="2198915"/>
            <a:ext cx="2057400" cy="2862322"/>
          </a:xfrm>
          <a:prstGeom prst="rect">
            <a:avLst/>
          </a:prstGeom>
          <a:noFill/>
        </p:spPr>
        <p:txBody>
          <a:bodyPr wrap="square" rtlCol="0">
            <a:spAutoFit/>
          </a:bodyPr>
          <a:lstStyle/>
          <a:p>
            <a:pPr algn="just"/>
            <a:r>
              <a:rPr lang="en-US" dirty="0" smtClean="0"/>
              <a:t>As a </a:t>
            </a:r>
            <a:r>
              <a:rPr lang="en-US" dirty="0" err="1" smtClean="0"/>
              <a:t>Keto</a:t>
            </a:r>
            <a:r>
              <a:rPr lang="en-US" dirty="0" smtClean="0"/>
              <a:t> Fellow, Jamal Ratchford was instrumental in leading the Post Katrina service learning activities associated with the NCBS conference held in New Orleans in 2010.</a:t>
            </a:r>
            <a:endParaRPr lang="en-US" dirty="0"/>
          </a:p>
        </p:txBody>
      </p:sp>
    </p:spTree>
    <p:extLst>
      <p:ext uri="{BB962C8B-B14F-4D97-AF65-F5344CB8AC3E}">
        <p14:creationId xmlns:p14="http://schemas.microsoft.com/office/powerpoint/2010/main" xmlns="" val="202069646"/>
      </p:ext>
    </p:extLst>
  </p:cSld>
  <p:clrMapOvr>
    <a:masterClrMapping/>
  </p:clrMapOvr>
  <mc:AlternateContent xmlns:mc="http://schemas.openxmlformats.org/markup-compatibility/2006">
    <mc:Choice xmlns:p14="http://schemas.microsoft.com/office/powerpoint/2010/main" xmlns="" Requires="p14">
      <p:transition spd="slow" p14:dur="2000" advTm="12000"/>
    </mc:Choice>
    <mc:Fallback>
      <p:transition spd="slow" advTm="12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686800" cy="838200"/>
          </a:xfrm>
        </p:spPr>
        <p:txBody>
          <a:bodyPr/>
          <a:lstStyle/>
          <a:p>
            <a:r>
              <a:rPr lang="en-US" dirty="0" smtClean="0"/>
              <a:t>2011</a:t>
            </a:r>
            <a:endParaRPr lang="en-US" dirty="0"/>
          </a:p>
        </p:txBody>
      </p:sp>
      <p:sp>
        <p:nvSpPr>
          <p:cNvPr id="4" name="TextBox 3"/>
          <p:cNvSpPr txBox="1"/>
          <p:nvPr/>
        </p:nvSpPr>
        <p:spPr>
          <a:xfrm>
            <a:off x="2059214" y="352923"/>
            <a:ext cx="2362200" cy="1754326"/>
          </a:xfrm>
          <a:prstGeom prst="rect">
            <a:avLst/>
          </a:prstGeom>
          <a:noFill/>
        </p:spPr>
        <p:txBody>
          <a:bodyPr wrap="square" rtlCol="0">
            <a:spAutoFit/>
          </a:bodyPr>
          <a:lstStyle/>
          <a:p>
            <a:pPr algn="just"/>
            <a:r>
              <a:rPr lang="en-US" dirty="0" smtClean="0"/>
              <a:t>Dr. Patton and Nicholas Krebs were inducted into the </a:t>
            </a:r>
            <a:r>
              <a:rPr lang="en-US" dirty="0" err="1" smtClean="0"/>
              <a:t>Ank</a:t>
            </a:r>
            <a:r>
              <a:rPr lang="en-US" dirty="0" smtClean="0"/>
              <a:t> </a:t>
            </a:r>
            <a:r>
              <a:rPr lang="en-US" dirty="0" err="1" smtClean="0"/>
              <a:t>Maat</a:t>
            </a:r>
            <a:r>
              <a:rPr lang="en-US" dirty="0" smtClean="0"/>
              <a:t> </a:t>
            </a:r>
            <a:r>
              <a:rPr lang="en-US" dirty="0" err="1" smtClean="0"/>
              <a:t>Wedjau</a:t>
            </a:r>
            <a:r>
              <a:rPr lang="en-US" dirty="0" smtClean="0"/>
              <a:t> Honor Society at the 2011 NCBS conference.</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4500" y="2667000"/>
            <a:ext cx="3251200" cy="243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152400" y="5419635"/>
            <a:ext cx="3962400" cy="1200329"/>
          </a:xfrm>
          <a:prstGeom prst="rect">
            <a:avLst/>
          </a:prstGeom>
          <a:noFill/>
        </p:spPr>
        <p:txBody>
          <a:bodyPr wrap="square" rtlCol="0">
            <a:spAutoFit/>
          </a:bodyPr>
          <a:lstStyle/>
          <a:p>
            <a:pPr algn="just"/>
            <a:r>
              <a:rPr lang="en-US" dirty="0" smtClean="0"/>
              <a:t>Recent Grad and former AASRC TA, Gil Cook signs the book in which his essay appears.  The publication materialized through NCBS contacts.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50526" y="152400"/>
            <a:ext cx="3657600" cy="2743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985657" y="3733800"/>
            <a:ext cx="4023360" cy="3017520"/>
          </a:xfrm>
          <a:prstGeom prst="rect">
            <a:avLst/>
          </a:prstGeom>
        </p:spPr>
      </p:pic>
      <p:sp>
        <p:nvSpPr>
          <p:cNvPr id="7" name="TextBox 6"/>
          <p:cNvSpPr txBox="1"/>
          <p:nvPr/>
        </p:nvSpPr>
        <p:spPr>
          <a:xfrm>
            <a:off x="4572000" y="3276600"/>
            <a:ext cx="4572000" cy="369332"/>
          </a:xfrm>
          <a:prstGeom prst="rect">
            <a:avLst/>
          </a:prstGeom>
          <a:noFill/>
        </p:spPr>
        <p:txBody>
          <a:bodyPr wrap="square" rtlCol="0">
            <a:spAutoFit/>
          </a:bodyPr>
          <a:lstStyle/>
          <a:p>
            <a:pPr algn="just"/>
            <a:r>
              <a:rPr lang="en-US" dirty="0" smtClean="0"/>
              <a:t>Eric Hall, Jamal Ratchford, and Arthur Banton</a:t>
            </a:r>
            <a:endParaRPr lang="en-US" dirty="0"/>
          </a:p>
        </p:txBody>
      </p:sp>
    </p:spTree>
    <p:extLst>
      <p:ext uri="{BB962C8B-B14F-4D97-AF65-F5344CB8AC3E}">
        <p14:creationId xmlns:p14="http://schemas.microsoft.com/office/powerpoint/2010/main" xmlns="" val="2073411154"/>
      </p:ext>
    </p:extLst>
  </p:cSld>
  <p:clrMapOvr>
    <a:masterClrMapping/>
  </p:clrMapOvr>
  <mc:AlternateContent xmlns:mc="http://schemas.openxmlformats.org/markup-compatibility/2006">
    <mc:Choice xmlns:p14="http://schemas.microsoft.com/office/powerpoint/2010/main" xmlns="" Requires="p14">
      <p:transition spd="slow" p14:dur="2000" advTm="12000"/>
    </mc:Choice>
    <mc:Fallback>
      <p:transition spd="slow" advTm="12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686800" cy="838200"/>
          </a:xfrm>
        </p:spPr>
        <p:txBody>
          <a:bodyPr/>
          <a:lstStyle/>
          <a:p>
            <a:r>
              <a:rPr lang="en-US" dirty="0" smtClean="0"/>
              <a:t>2012</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38600" y="1726474"/>
            <a:ext cx="4632960" cy="3474720"/>
          </a:xfrm>
          <a:prstGeom prst="rect">
            <a:avLst/>
          </a:prstGeom>
        </p:spPr>
      </p:pic>
      <p:sp>
        <p:nvSpPr>
          <p:cNvPr id="4" name="TextBox 3"/>
          <p:cNvSpPr txBox="1"/>
          <p:nvPr/>
        </p:nvSpPr>
        <p:spPr>
          <a:xfrm>
            <a:off x="326571" y="1295400"/>
            <a:ext cx="3505200" cy="5324535"/>
          </a:xfrm>
          <a:prstGeom prst="rect">
            <a:avLst/>
          </a:prstGeom>
          <a:noFill/>
        </p:spPr>
        <p:txBody>
          <a:bodyPr wrap="square" rtlCol="0">
            <a:spAutoFit/>
          </a:bodyPr>
          <a:lstStyle/>
          <a:p>
            <a:pPr algn="just"/>
            <a:r>
              <a:rPr lang="en-US" sz="1400" dirty="0" smtClean="0"/>
              <a:t>          With </a:t>
            </a:r>
            <a:r>
              <a:rPr lang="en-US" sz="1400" dirty="0"/>
              <a:t>assistance from the College of Liberal Arts Dean’s Office, AASRC was able to send six graduate students to the NCBS conference last year.  </a:t>
            </a:r>
            <a:r>
              <a:rPr lang="en-US" sz="1400" dirty="0" smtClean="0"/>
              <a:t>Five </a:t>
            </a:r>
            <a:r>
              <a:rPr lang="en-US" sz="1400" dirty="0"/>
              <a:t>of the students were current teaching assistants and one was an incoming teaching assistant.  Because AASRC draws its TAs from other units, we see this as a very important professional development opportunity for our instructors.  Participation in the conference allows them to interact with scholars they are studying and to join in current debates in the field.  </a:t>
            </a:r>
          </a:p>
          <a:p>
            <a:pPr algn="just"/>
            <a:r>
              <a:rPr lang="en-US" sz="1400" dirty="0"/>
              <a:t> </a:t>
            </a:r>
            <a:r>
              <a:rPr lang="en-US" sz="1400" dirty="0" smtClean="0"/>
              <a:t>         Elizabeth </a:t>
            </a:r>
            <a:r>
              <a:rPr lang="en-US" sz="1400" dirty="0"/>
              <a:t>Canela attended for the first time and noted, “It was an honor to present at my first national conference and have the support of Purdue front and center. It solidified my belief in Purdue’s strong sense of community and support. In addition, I was able to connect with scholars around the country who also supported and challenged my intellectual pursuits in social policy and its effect on inner </a:t>
            </a:r>
            <a:r>
              <a:rPr lang="en-US" sz="1400" dirty="0" smtClean="0"/>
              <a:t>city communities </a:t>
            </a:r>
            <a:r>
              <a:rPr lang="en-US" sz="1400" dirty="0"/>
              <a:t>of color.”</a:t>
            </a:r>
            <a:r>
              <a:rPr lang="en-US" dirty="0"/>
              <a:t> </a:t>
            </a:r>
          </a:p>
        </p:txBody>
      </p:sp>
      <p:sp>
        <p:nvSpPr>
          <p:cNvPr id="5" name="TextBox 4"/>
          <p:cNvSpPr txBox="1"/>
          <p:nvPr/>
        </p:nvSpPr>
        <p:spPr>
          <a:xfrm>
            <a:off x="4259580" y="5791200"/>
            <a:ext cx="4191000" cy="369332"/>
          </a:xfrm>
          <a:prstGeom prst="rect">
            <a:avLst/>
          </a:prstGeom>
          <a:noFill/>
        </p:spPr>
        <p:txBody>
          <a:bodyPr wrap="square" rtlCol="0">
            <a:spAutoFit/>
          </a:bodyPr>
          <a:lstStyle/>
          <a:p>
            <a:r>
              <a:rPr lang="en-US" dirty="0" smtClean="0"/>
              <a:t>Dr. Patton is with current and former </a:t>
            </a:r>
            <a:r>
              <a:rPr lang="en-US" dirty="0" err="1" smtClean="0"/>
              <a:t>TAs.</a:t>
            </a:r>
            <a:endParaRPr lang="en-US" dirty="0"/>
          </a:p>
        </p:txBody>
      </p:sp>
    </p:spTree>
    <p:extLst>
      <p:ext uri="{BB962C8B-B14F-4D97-AF65-F5344CB8AC3E}">
        <p14:creationId xmlns:p14="http://schemas.microsoft.com/office/powerpoint/2010/main" xmlns="" val="1469198597"/>
      </p:ext>
    </p:extLst>
  </p:cSld>
  <p:clrMapOvr>
    <a:masterClrMapping/>
  </p:clrMapOvr>
  <mc:AlternateContent xmlns:mc="http://schemas.openxmlformats.org/markup-compatibility/2006">
    <mc:Choice xmlns:p14="http://schemas.microsoft.com/office/powerpoint/2010/main" xmlns="" Requires="p14">
      <p:transition spd="slow" p14:dur="2000" advTm="17000"/>
    </mc:Choice>
    <mc:Fallback>
      <p:transition spd="slow" advTm="17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pPr algn="ctr"/>
            <a:r>
              <a:rPr lang="en-US" dirty="0" smtClean="0"/>
              <a:t>launching tomorrow’s leaders</a:t>
            </a:r>
            <a:endParaRPr lang="en-US" dirty="0"/>
          </a:p>
        </p:txBody>
      </p:sp>
      <p:pic>
        <p:nvPicPr>
          <p:cNvPr id="4100" name="Picture 4"/>
          <p:cNvPicPr>
            <a:picLocks noChangeAspect="1" noChangeArrowheads="1"/>
          </p:cNvPicPr>
          <p:nvPr/>
        </p:nvPicPr>
        <p:blipFill>
          <a:blip r:embed="rId2" cstate="print"/>
          <a:srcRect/>
          <a:stretch>
            <a:fillRect/>
          </a:stretch>
        </p:blipFill>
        <p:spPr bwMode="auto">
          <a:xfrm>
            <a:off x="1905000" y="2133600"/>
            <a:ext cx="5334000" cy="1514475"/>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2000" advTm="5000"/>
    </mc:Choice>
    <mc:Fallback>
      <p:transition spd="slow" advTm="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324600" y="228600"/>
            <a:ext cx="2127250" cy="3260725"/>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cstate="print"/>
          <a:srcRect/>
          <a:stretch>
            <a:fillRect/>
          </a:stretch>
        </p:blipFill>
        <p:spPr bwMode="auto">
          <a:xfrm>
            <a:off x="228600" y="228600"/>
            <a:ext cx="2786063" cy="2262188"/>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cstate="print"/>
          <a:srcRect/>
          <a:stretch>
            <a:fillRect/>
          </a:stretch>
        </p:blipFill>
        <p:spPr bwMode="auto">
          <a:xfrm>
            <a:off x="1066800" y="2667000"/>
            <a:ext cx="4621213" cy="3767138"/>
          </a:xfrm>
          <a:prstGeom prst="rect">
            <a:avLst/>
          </a:prstGeom>
          <a:noFill/>
          <a:ln w="9525">
            <a:noFill/>
            <a:miter lim="800000"/>
            <a:headEnd/>
            <a:tailEnd/>
          </a:ln>
          <a:effectLst/>
        </p:spPr>
      </p:pic>
      <p:sp>
        <p:nvSpPr>
          <p:cNvPr id="19" name="TextBox 18"/>
          <p:cNvSpPr txBox="1"/>
          <p:nvPr/>
        </p:nvSpPr>
        <p:spPr>
          <a:xfrm>
            <a:off x="3377406" y="658633"/>
            <a:ext cx="2514600" cy="1200329"/>
          </a:xfrm>
          <a:prstGeom prst="rect">
            <a:avLst/>
          </a:prstGeom>
          <a:noFill/>
          <a:ln w="28575">
            <a:solidFill>
              <a:schemeClr val="tx1"/>
            </a:solidFill>
          </a:ln>
        </p:spPr>
        <p:txBody>
          <a:bodyPr wrap="square" rtlCol="0">
            <a:spAutoFit/>
          </a:bodyPr>
          <a:lstStyle/>
          <a:p>
            <a:pPr algn="just"/>
            <a:r>
              <a:rPr lang="en-US" dirty="0" smtClean="0"/>
              <a:t>In 2004, AASRC took six undergraduate students to attend the NCBS annual conference.</a:t>
            </a:r>
            <a:endParaRPr lang="en-US" dirty="0"/>
          </a:p>
        </p:txBody>
      </p:sp>
      <p:sp>
        <p:nvSpPr>
          <p:cNvPr id="2" name="TextBox 1"/>
          <p:cNvSpPr txBox="1"/>
          <p:nvPr/>
        </p:nvSpPr>
        <p:spPr>
          <a:xfrm>
            <a:off x="6172200" y="3810000"/>
            <a:ext cx="2590800" cy="1477328"/>
          </a:xfrm>
          <a:prstGeom prst="rect">
            <a:avLst/>
          </a:prstGeom>
          <a:noFill/>
          <a:ln w="28575">
            <a:solidFill>
              <a:schemeClr val="tx1"/>
            </a:solidFill>
          </a:ln>
        </p:spPr>
        <p:txBody>
          <a:bodyPr wrap="square" rtlCol="0">
            <a:spAutoFit/>
          </a:bodyPr>
          <a:lstStyle/>
          <a:p>
            <a:pPr algn="just"/>
            <a:r>
              <a:rPr lang="en-US" dirty="0" smtClean="0"/>
              <a:t>AASRC alum, Dr. Andrea Jasper, above with her mother, is now an Assistant Professor at Georgia Southern.</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advTm="10000"/>
    </mc:Choice>
    <mc:Fallback>
      <p:transition spd="slow" advTm="1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smtClean="0"/>
              <a:t>2004 </a:t>
            </a:r>
            <a:r>
              <a:rPr lang="en-US" dirty="0" err="1" smtClean="0"/>
              <a:t>Ncbs</a:t>
            </a:r>
            <a:r>
              <a:rPr lang="en-US" dirty="0" smtClean="0"/>
              <a:t> conference</a:t>
            </a:r>
            <a:endParaRPr lang="en-US" dirty="0"/>
          </a:p>
        </p:txBody>
      </p:sp>
      <p:sp>
        <p:nvSpPr>
          <p:cNvPr id="9" name="Text Placeholder 8"/>
          <p:cNvSpPr>
            <a:spLocks noGrp="1"/>
          </p:cNvSpPr>
          <p:nvPr>
            <p:ph type="body" idx="1"/>
          </p:nvPr>
        </p:nvSpPr>
        <p:spPr/>
        <p:txBody>
          <a:bodyPr/>
          <a:lstStyle/>
          <a:p>
            <a:pPr algn="ctr"/>
            <a:r>
              <a:rPr lang="en-US" dirty="0" err="1" smtClean="0"/>
              <a:t>Carley</a:t>
            </a:r>
            <a:r>
              <a:rPr lang="en-US" dirty="0" smtClean="0"/>
              <a:t> </a:t>
            </a:r>
            <a:r>
              <a:rPr lang="en-US" dirty="0" err="1" smtClean="0"/>
              <a:t>Shinault</a:t>
            </a:r>
            <a:endParaRPr lang="en-US" dirty="0"/>
          </a:p>
        </p:txBody>
      </p:sp>
      <p:sp>
        <p:nvSpPr>
          <p:cNvPr id="10" name="Content Placeholder 9"/>
          <p:cNvSpPr>
            <a:spLocks noGrp="1"/>
          </p:cNvSpPr>
          <p:nvPr>
            <p:ph sz="quarter" idx="2"/>
          </p:nvPr>
        </p:nvSpPr>
        <p:spPr/>
        <p:txBody>
          <a:bodyPr>
            <a:normAutofit fontScale="55000" lnSpcReduction="20000"/>
          </a:bodyPr>
          <a:lstStyle/>
          <a:p>
            <a:pPr algn="just"/>
            <a:r>
              <a:rPr lang="en-US" sz="3200" dirty="0" smtClean="0"/>
              <a:t>“The National Council for Black Studies conference in Atlanta was both fun and stimulating.  I enjoyed being in an academic environment outside of the traditional campus setting.  This trip was a great opportunity to exchange thoughts and ideas with other undergraduates, graduate students, and professionals in the field of African American Studies.  We were able to learn more about the field and some of the topics being focused on by participating in various sessions, meeting with other students on similar paths during the student summits, and visiting the city of Atlanta.”</a:t>
            </a:r>
          </a:p>
          <a:p>
            <a:endParaRPr lang="en-US" dirty="0"/>
          </a:p>
        </p:txBody>
      </p:sp>
      <p:pic>
        <p:nvPicPr>
          <p:cNvPr id="2050" name="Picture 2"/>
          <p:cNvPicPr>
            <a:picLocks noGrp="1" noChangeAspect="1" noChangeArrowheads="1"/>
          </p:cNvPicPr>
          <p:nvPr>
            <p:ph sz="quarter" idx="4"/>
          </p:nvPr>
        </p:nvPicPr>
        <p:blipFill>
          <a:blip r:embed="rId2" cstate="print"/>
          <a:srcRect/>
          <a:stretch>
            <a:fillRect/>
          </a:stretch>
        </p:blipFill>
        <p:spPr bwMode="auto">
          <a:xfrm>
            <a:off x="5943600" y="1524000"/>
            <a:ext cx="2388144" cy="254057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advTm="15000"/>
    </mc:Choice>
    <mc:Fallback>
      <p:transition spd="slow" advTm="1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2004 NCBS CONFERENCE</a:t>
            </a:r>
            <a:endParaRPr lang="en-US" dirty="0"/>
          </a:p>
        </p:txBody>
      </p:sp>
      <p:sp>
        <p:nvSpPr>
          <p:cNvPr id="13" name="Text Placeholder 12"/>
          <p:cNvSpPr>
            <a:spLocks noGrp="1"/>
          </p:cNvSpPr>
          <p:nvPr>
            <p:ph type="body" idx="1"/>
          </p:nvPr>
        </p:nvSpPr>
        <p:spPr/>
        <p:txBody>
          <a:bodyPr/>
          <a:lstStyle/>
          <a:p>
            <a:pPr algn="ctr"/>
            <a:r>
              <a:rPr lang="en-US" dirty="0" smtClean="0"/>
              <a:t>Craig </a:t>
            </a:r>
            <a:r>
              <a:rPr lang="en-US" dirty="0" err="1" smtClean="0"/>
              <a:t>wesley</a:t>
            </a:r>
            <a:endParaRPr lang="en-US" dirty="0"/>
          </a:p>
        </p:txBody>
      </p:sp>
      <p:sp>
        <p:nvSpPr>
          <p:cNvPr id="16" name="Content Placeholder 15"/>
          <p:cNvSpPr>
            <a:spLocks noGrp="1"/>
          </p:cNvSpPr>
          <p:nvPr>
            <p:ph sz="quarter" idx="4"/>
          </p:nvPr>
        </p:nvSpPr>
        <p:spPr>
          <a:xfrm>
            <a:off x="4495800" y="1316037"/>
            <a:ext cx="4495800" cy="3941763"/>
          </a:xfrm>
        </p:spPr>
        <p:txBody>
          <a:bodyPr>
            <a:normAutofit fontScale="85000" lnSpcReduction="10000"/>
          </a:bodyPr>
          <a:lstStyle/>
          <a:p>
            <a:pPr algn="just"/>
            <a:r>
              <a:rPr lang="en-US" dirty="0" smtClean="0"/>
              <a:t>“The National Council for Black Studies conference was an eye opening experience. I was overwhelmed to witness the in-depth analysis of the issues facing the black community. The conference allowed me to meet a number of different Black critical thinkers who are seriously committed to finding solutions to the various problems affecting African people. The conference instilled in me a greater sense of self-pride, self-dignity, and my fight for self-determination.”</a:t>
            </a:r>
          </a:p>
          <a:p>
            <a:endParaRPr lang="en-US" dirty="0"/>
          </a:p>
        </p:txBody>
      </p:sp>
      <p:pic>
        <p:nvPicPr>
          <p:cNvPr id="3077" name="Picture 5"/>
          <p:cNvPicPr>
            <a:picLocks noGrp="1" noChangeAspect="1" noChangeArrowheads="1"/>
          </p:cNvPicPr>
          <p:nvPr>
            <p:ph sz="quarter" idx="2"/>
          </p:nvPr>
        </p:nvPicPr>
        <p:blipFill>
          <a:blip r:embed="rId2" cstate="print"/>
          <a:srcRect/>
          <a:stretch>
            <a:fillRect/>
          </a:stretch>
        </p:blipFill>
        <p:spPr bwMode="auto">
          <a:xfrm>
            <a:off x="152400" y="1524000"/>
            <a:ext cx="4291012" cy="3430545"/>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2000" advTm="15000"/>
    </mc:Choice>
    <mc:Fallback>
      <p:transition spd="slow" advTm="1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2004 </a:t>
            </a:r>
            <a:r>
              <a:rPr lang="en-US" dirty="0" err="1" smtClean="0"/>
              <a:t>ncbs</a:t>
            </a:r>
            <a:r>
              <a:rPr lang="en-US" dirty="0" smtClean="0"/>
              <a:t> conference</a:t>
            </a:r>
            <a:endParaRPr lang="en-US" dirty="0"/>
          </a:p>
        </p:txBody>
      </p:sp>
      <p:sp>
        <p:nvSpPr>
          <p:cNvPr id="8" name="Content Placeholder 7"/>
          <p:cNvSpPr>
            <a:spLocks noGrp="1"/>
          </p:cNvSpPr>
          <p:nvPr>
            <p:ph idx="1"/>
          </p:nvPr>
        </p:nvSpPr>
        <p:spPr/>
        <p:txBody>
          <a:bodyPr>
            <a:normAutofit fontScale="62500" lnSpcReduction="20000"/>
          </a:bodyPr>
          <a:lstStyle/>
          <a:p>
            <a:r>
              <a:rPr lang="en-US" dirty="0" smtClean="0"/>
              <a:t>“As a young and growing black scholar I attempt to take some of the lessons I learned at the (NCBS) conference and apply them to my thinking and critical analysis skills.” –</a:t>
            </a:r>
            <a:r>
              <a:rPr lang="en-US" dirty="0" err="1" smtClean="0"/>
              <a:t>LaNese</a:t>
            </a:r>
            <a:r>
              <a:rPr lang="en-US" dirty="0" smtClean="0"/>
              <a:t> Chandler</a:t>
            </a:r>
          </a:p>
          <a:p>
            <a:pPr>
              <a:buNone/>
            </a:pPr>
            <a:endParaRPr lang="en-US" dirty="0" smtClean="0"/>
          </a:p>
          <a:p>
            <a:r>
              <a:rPr lang="en-US" dirty="0" smtClean="0"/>
              <a:t>“My overall thoughts of the conference were positive and all my expectations were met. I found the conference to be very beneficial and engaging and it increased my knowledge of Black studies.” –Andrea Stokes</a:t>
            </a:r>
          </a:p>
          <a:p>
            <a:pPr>
              <a:buNone/>
            </a:pPr>
            <a:endParaRPr lang="en-US" dirty="0" smtClean="0"/>
          </a:p>
          <a:p>
            <a:r>
              <a:rPr lang="en-US" dirty="0" smtClean="0"/>
              <a:t>“This conference opened my eyes to many things. One of those things is different opportunities. There were many people there who were willing to turn over their business cards just to talk to someone like me who wants to further their education.” –</a:t>
            </a:r>
            <a:r>
              <a:rPr lang="en-US" dirty="0" err="1" smtClean="0"/>
              <a:t>Tanjiler</a:t>
            </a:r>
            <a:r>
              <a:rPr lang="en-US" dirty="0" smtClean="0"/>
              <a:t> White  </a:t>
            </a:r>
          </a:p>
          <a:p>
            <a:pPr>
              <a:buNone/>
            </a:pPr>
            <a:endParaRPr lang="en-US" dirty="0" smtClean="0"/>
          </a:p>
          <a:p>
            <a:r>
              <a:rPr lang="en-US" dirty="0" smtClean="0"/>
              <a:t>“I would highly recommend that any student with a major or minor in African American Studies, if given the opportunity attend at least one of these conferences.” –Mary Basham</a:t>
            </a:r>
          </a:p>
          <a:p>
            <a:endParaRPr lang="en-US" dirty="0" smtClean="0"/>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advTm="15000"/>
    </mc:Choice>
    <mc:Fallback>
      <p:transition spd="slow" advTm="1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2005 </a:t>
            </a:r>
            <a:r>
              <a:rPr lang="en-US" dirty="0" err="1" smtClean="0"/>
              <a:t>ncbs</a:t>
            </a:r>
            <a:r>
              <a:rPr lang="en-US" dirty="0" smtClean="0"/>
              <a:t> conference</a:t>
            </a:r>
            <a:endParaRPr lang="en-US" dirty="0"/>
          </a:p>
        </p:txBody>
      </p:sp>
      <p:sp>
        <p:nvSpPr>
          <p:cNvPr id="3" name="Content Placeholder 2"/>
          <p:cNvSpPr>
            <a:spLocks noGrp="1"/>
          </p:cNvSpPr>
          <p:nvPr>
            <p:ph idx="1"/>
          </p:nvPr>
        </p:nvSpPr>
        <p:spPr/>
        <p:txBody>
          <a:bodyPr/>
          <a:lstStyle/>
          <a:p>
            <a:r>
              <a:rPr lang="en-US" dirty="0" smtClean="0"/>
              <a:t>“(De)Valuation in African American Culture: The Rebirth of Essentialism” –</a:t>
            </a:r>
            <a:r>
              <a:rPr lang="en-US" dirty="0" err="1" smtClean="0"/>
              <a:t>LaNese</a:t>
            </a:r>
            <a:r>
              <a:rPr lang="en-US" dirty="0" smtClean="0"/>
              <a:t> Chandler</a:t>
            </a:r>
          </a:p>
          <a:p>
            <a:r>
              <a:rPr lang="en-US" dirty="0" smtClean="0"/>
              <a:t>“Black Power Programs of the 1960s: The Implementations of Revolutionary Culture” </a:t>
            </a:r>
            <a:br>
              <a:rPr lang="en-US" dirty="0" smtClean="0"/>
            </a:br>
            <a:r>
              <a:rPr lang="en-US" dirty="0" smtClean="0"/>
              <a:t>–Kevin L. Brooks</a:t>
            </a:r>
          </a:p>
          <a:p>
            <a:r>
              <a:rPr lang="en-US" dirty="0" smtClean="0"/>
              <a:t>“Black Cultures: Examining Child Exploitation in Sub-Saharan Africa” –</a:t>
            </a:r>
            <a:r>
              <a:rPr lang="en-US" dirty="0" err="1" smtClean="0"/>
              <a:t>Anatole</a:t>
            </a:r>
            <a:r>
              <a:rPr lang="en-US" dirty="0" smtClean="0"/>
              <a:t> </a:t>
            </a:r>
            <a:r>
              <a:rPr lang="en-US" dirty="0" err="1" smtClean="0"/>
              <a:t>Balma</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advTm="12000"/>
    </mc:Choice>
    <mc:Fallback>
      <p:transition spd="slow" advTm="12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2006 NCBS CONFERENCE</a:t>
            </a:r>
            <a:endParaRPr lang="en-US" dirty="0"/>
          </a:p>
        </p:txBody>
      </p:sp>
      <p:sp>
        <p:nvSpPr>
          <p:cNvPr id="5" name="Text Placeholder 4"/>
          <p:cNvSpPr>
            <a:spLocks noGrp="1"/>
          </p:cNvSpPr>
          <p:nvPr>
            <p:ph type="body" idx="1"/>
          </p:nvPr>
        </p:nvSpPr>
        <p:spPr/>
        <p:txBody>
          <a:bodyPr/>
          <a:lstStyle/>
          <a:p>
            <a:pPr algn="ctr"/>
            <a:r>
              <a:rPr lang="en-US" dirty="0" smtClean="0"/>
              <a:t>Carl </a:t>
            </a:r>
            <a:r>
              <a:rPr lang="en-US" dirty="0" err="1" smtClean="0"/>
              <a:t>Weatherspoon</a:t>
            </a:r>
            <a:r>
              <a:rPr lang="en-US" dirty="0" smtClean="0"/>
              <a:t> </a:t>
            </a:r>
            <a:endParaRPr lang="en-US" dirty="0"/>
          </a:p>
        </p:txBody>
      </p:sp>
      <p:sp>
        <p:nvSpPr>
          <p:cNvPr id="7" name="Text Placeholder 6"/>
          <p:cNvSpPr>
            <a:spLocks noGrp="1"/>
          </p:cNvSpPr>
          <p:nvPr>
            <p:ph type="body" sz="half" idx="3"/>
          </p:nvPr>
        </p:nvSpPr>
        <p:spPr/>
        <p:txBody>
          <a:bodyPr>
            <a:normAutofit lnSpcReduction="10000"/>
          </a:bodyPr>
          <a:lstStyle/>
          <a:p>
            <a:pPr algn="ctr"/>
            <a:r>
              <a:rPr lang="en-US" dirty="0" smtClean="0"/>
              <a:t>“Where is the Blackness in Baseball”</a:t>
            </a:r>
            <a:endParaRPr lang="en-US" dirty="0"/>
          </a:p>
        </p:txBody>
      </p:sp>
      <p:sp>
        <p:nvSpPr>
          <p:cNvPr id="8" name="Content Placeholder 7"/>
          <p:cNvSpPr>
            <a:spLocks noGrp="1"/>
          </p:cNvSpPr>
          <p:nvPr>
            <p:ph sz="quarter" idx="4"/>
          </p:nvPr>
        </p:nvSpPr>
        <p:spPr/>
        <p:txBody>
          <a:bodyPr/>
          <a:lstStyle/>
          <a:p>
            <a:pPr algn="just"/>
            <a:r>
              <a:rPr lang="en-US" dirty="0" smtClean="0"/>
              <a:t>“The issues discussed at this conference were very informative.  It reinforced some of the topics I learned in class and introduced some new interesting topics for me to indulge in intellectual thought with my friends at the Black Cultural Center.”</a:t>
            </a:r>
            <a:endParaRPr lang="en-US" dirty="0"/>
          </a:p>
        </p:txBody>
      </p:sp>
      <p:pic>
        <p:nvPicPr>
          <p:cNvPr id="5122" name="Picture 2"/>
          <p:cNvPicPr>
            <a:picLocks noGrp="1" noChangeAspect="1" noChangeArrowheads="1"/>
          </p:cNvPicPr>
          <p:nvPr>
            <p:ph sz="quarter" idx="2"/>
          </p:nvPr>
        </p:nvPicPr>
        <p:blipFill>
          <a:blip r:embed="rId2" cstate="print"/>
          <a:srcRect/>
          <a:stretch>
            <a:fillRect/>
          </a:stretch>
        </p:blipFill>
        <p:spPr bwMode="auto">
          <a:xfrm>
            <a:off x="822665" y="1915319"/>
            <a:ext cx="3207657" cy="27432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2000" advTm="15000"/>
    </mc:Choice>
    <mc:Fallback>
      <p:transition spd="slow" advTm="1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2006 NCBS CONFERENCE</a:t>
            </a:r>
            <a:endParaRPr lang="en-US" dirty="0"/>
          </a:p>
        </p:txBody>
      </p:sp>
      <p:sp>
        <p:nvSpPr>
          <p:cNvPr id="3" name="Text Placeholder 2"/>
          <p:cNvSpPr>
            <a:spLocks noGrp="1"/>
          </p:cNvSpPr>
          <p:nvPr>
            <p:ph type="body" idx="1"/>
          </p:nvPr>
        </p:nvSpPr>
        <p:spPr/>
        <p:txBody>
          <a:bodyPr/>
          <a:lstStyle/>
          <a:p>
            <a:pPr algn="ctr"/>
            <a:r>
              <a:rPr lang="en-US" dirty="0" smtClean="0"/>
              <a:t>Kevin brooks</a:t>
            </a:r>
            <a:endParaRPr lang="en-US" dirty="0"/>
          </a:p>
        </p:txBody>
      </p:sp>
      <p:sp>
        <p:nvSpPr>
          <p:cNvPr id="5" name="Content Placeholder 4"/>
          <p:cNvSpPr>
            <a:spLocks noGrp="1"/>
          </p:cNvSpPr>
          <p:nvPr>
            <p:ph sz="quarter" idx="2"/>
          </p:nvPr>
        </p:nvSpPr>
        <p:spPr/>
        <p:txBody>
          <a:bodyPr>
            <a:normAutofit fontScale="70000" lnSpcReduction="20000"/>
          </a:bodyPr>
          <a:lstStyle/>
          <a:p>
            <a:pPr algn="just"/>
            <a:r>
              <a:rPr lang="en-US" dirty="0" smtClean="0"/>
              <a:t>“It was a remarkable feeling to present my work before some of the leading researchers and intellectuals from a variety of academic disciplines and was exciting to hear their constructive feedback.  The presentation created a dialogue where we would share and exchange ideas to enhance our understanding and awareness of particular subjects and related topics. . . .  I was able to meet and network with many scholars whose books, book chapters, and journal articles I have read in and out of the classroom.  Some of whom took interest in the work I was doing and offered a mentoring relationship.”</a:t>
            </a:r>
            <a:endParaRPr lang="en-US" dirty="0"/>
          </a:p>
        </p:txBody>
      </p:sp>
      <p:pic>
        <p:nvPicPr>
          <p:cNvPr id="5125" name="Picture 5"/>
          <p:cNvPicPr>
            <a:picLocks noGrp="1" noChangeAspect="1" noChangeArrowheads="1"/>
          </p:cNvPicPr>
          <p:nvPr>
            <p:ph sz="quarter" idx="4"/>
          </p:nvPr>
        </p:nvPicPr>
        <p:blipFill>
          <a:blip r:embed="rId2" cstate="print"/>
          <a:srcRect/>
          <a:stretch>
            <a:fillRect/>
          </a:stretch>
        </p:blipFill>
        <p:spPr bwMode="auto">
          <a:xfrm>
            <a:off x="5410200" y="1143000"/>
            <a:ext cx="2815544" cy="394176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advTm="15000"/>
    </mc:Choice>
    <mc:Fallback>
      <p:transition spd="slow" advTm="1500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10475</TotalTime>
  <Words>1429</Words>
  <Application>Microsoft Office PowerPoint</Application>
  <PresentationFormat>On-screen Show (4:3)</PresentationFormat>
  <Paragraphs>72</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Trek</vt:lpstr>
      <vt:lpstr>African American Studies &amp; Research Center</vt:lpstr>
      <vt:lpstr>Launching tomorrow’s leaders</vt:lpstr>
      <vt:lpstr>Slide 3</vt:lpstr>
      <vt:lpstr>2004 Ncbs conference</vt:lpstr>
      <vt:lpstr>2004 NCBS CONFERENCE</vt:lpstr>
      <vt:lpstr>2004 ncbs conference</vt:lpstr>
      <vt:lpstr>2005 ncbs conference</vt:lpstr>
      <vt:lpstr>2006 NCBS CONFERENCE</vt:lpstr>
      <vt:lpstr>2006 NCBS CONFERENCE</vt:lpstr>
      <vt:lpstr>2006 NCBS CONFERENCE</vt:lpstr>
      <vt:lpstr>2007 NCBS CONFERENCE</vt:lpstr>
      <vt:lpstr>2007 NCBS conference</vt:lpstr>
      <vt:lpstr>2007 ncbs conference</vt:lpstr>
      <vt:lpstr>2007 ncbs conference</vt:lpstr>
      <vt:lpstr>2007 NCBS CONFERENCE</vt:lpstr>
      <vt:lpstr>2008 NCBS Conference</vt:lpstr>
      <vt:lpstr>2009 NCBS Conference</vt:lpstr>
      <vt:lpstr>2009 ncbs conference</vt:lpstr>
      <vt:lpstr>Slide 19</vt:lpstr>
      <vt:lpstr>Post KATRINA RECOVERY PROJECT, 2010</vt:lpstr>
      <vt:lpstr>2011</vt:lpstr>
      <vt:lpstr>2012</vt:lpstr>
      <vt:lpstr>launching tomorrow’s leaders</vt:lpstr>
    </vt:vector>
  </TitlesOfParts>
  <Company>Purdue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Venetria Patton</dc:creator>
  <cp:lastModifiedBy>mstokes</cp:lastModifiedBy>
  <cp:revision>927</cp:revision>
  <dcterms:created xsi:type="dcterms:W3CDTF">2009-11-16T15:02:37Z</dcterms:created>
  <dcterms:modified xsi:type="dcterms:W3CDTF">2012-09-21T14:39:41Z</dcterms:modified>
</cp:coreProperties>
</file>